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90" r:id="rId11"/>
    <p:sldId id="29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93" r:id="rId25"/>
    <p:sldId id="287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91" r:id="rId34"/>
    <p:sldId id="292" r:id="rId35"/>
    <p:sldId id="284" r:id="rId36"/>
    <p:sldId id="285" r:id="rId37"/>
    <p:sldId id="286" r:id="rId38"/>
    <p:sldId id="288" r:id="rId39"/>
    <p:sldId id="289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6"/>
    <p:restoredTop sz="94677"/>
  </p:normalViewPr>
  <p:slideViewPr>
    <p:cSldViewPr snapToGrid="0" snapToObjects="1">
      <p:cViewPr varScale="1">
        <p:scale>
          <a:sx n="68" d="100"/>
          <a:sy n="68" d="100"/>
        </p:scale>
        <p:origin x="152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E734F-37E5-E34A-834A-5C38BB7AB9F0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073DD4-3F3F-7843-80FC-0FB442A77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97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AA19D-A665-2844-8276-56418E279B12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DC448-804A-A64B-B68D-902596F4C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08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Spring of 1912</a:t>
            </a:r>
          </a:p>
          <a:p>
            <a:r>
              <a:rPr lang="en-US" dirty="0"/>
              <a:t>Cattell</a:t>
            </a:r>
            <a:r>
              <a:rPr lang="en-US" baseline="0" dirty="0"/>
              <a:t> Elementary School in Des Moines</a:t>
            </a:r>
          </a:p>
          <a:p>
            <a:r>
              <a:rPr lang="en-US" baseline="0" dirty="0"/>
              <a:t>Appear to be teachers/students/school picnic</a:t>
            </a:r>
          </a:p>
          <a:p>
            <a:endParaRPr lang="en-US" baseline="0" dirty="0"/>
          </a:p>
          <a:p>
            <a:r>
              <a:rPr lang="en-US" baseline="0" dirty="0"/>
              <a:t>Note: two teachers with camera</a:t>
            </a:r>
          </a:p>
          <a:p>
            <a:endParaRPr lang="en-US" baseline="0" dirty="0"/>
          </a:p>
          <a:p>
            <a:r>
              <a:rPr lang="en-US" baseline="0" dirty="0"/>
              <a:t>Photography nothing new when it comes to education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89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guy stopped by school one day . . .</a:t>
            </a:r>
          </a:p>
          <a:p>
            <a:endParaRPr lang="en-US" dirty="0"/>
          </a:p>
          <a:p>
            <a:r>
              <a:rPr lang="en-US" dirty="0"/>
              <a:t>TV/Radio web sites</a:t>
            </a:r>
          </a:p>
          <a:p>
            <a:r>
              <a:rPr lang="en-US" dirty="0"/>
              <a:t>Walk-out (ABC News, Reuters)</a:t>
            </a:r>
          </a:p>
          <a:p>
            <a:r>
              <a:rPr lang="en-US" dirty="0"/>
              <a:t>DMR - community section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87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Thursday's</a:t>
            </a:r>
            <a:r>
              <a:rPr lang="en-US" baseline="0" dirty="0"/>
              <a:t> paper</a:t>
            </a:r>
          </a:p>
          <a:p>
            <a:endParaRPr lang="en-US" baseline="0" dirty="0"/>
          </a:p>
          <a:p>
            <a:r>
              <a:rPr lang="en-US" baseline="0" dirty="0"/>
              <a:t>Note byline and photo credit</a:t>
            </a:r>
          </a:p>
          <a:p>
            <a:endParaRPr lang="en-US" baseline="0" dirty="0"/>
          </a:p>
          <a:p>
            <a:r>
              <a:rPr lang="en-US" baseline="0" dirty="0"/>
              <a:t>Many of the groups we work with view us as media, want us to cover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10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</a:t>
            </a:r>
            <a:r>
              <a:rPr lang="en-US" baseline="0" dirty="0"/>
              <a:t> can't be everywhere</a:t>
            </a:r>
          </a:p>
          <a:p>
            <a:endParaRPr lang="en-US" baseline="0" dirty="0"/>
          </a:p>
          <a:p>
            <a:r>
              <a:rPr lang="en-US" baseline="0" dirty="0"/>
              <a:t>School staff can provide good photos</a:t>
            </a:r>
          </a:p>
          <a:p>
            <a:endParaRPr lang="en-US" baseline="0" dirty="0"/>
          </a:p>
          <a:p>
            <a:r>
              <a:rPr lang="en-US" baseline="0" dirty="0" err="1"/>
              <a:t>TechCon</a:t>
            </a:r>
            <a:r>
              <a:rPr lang="en-US" baseline="0" dirty="0"/>
              <a:t> experience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35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Result of work is extensive photo library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38K images over</a:t>
            </a:r>
            <a:r>
              <a:rPr lang="en-US" baseline="0" dirty="0"/>
              <a:t> past 5-6 years</a:t>
            </a:r>
            <a:endParaRPr lang="en-US" dirty="0"/>
          </a:p>
          <a:p>
            <a:endParaRPr lang="en-US" dirty="0"/>
          </a:p>
          <a:p>
            <a:r>
              <a:rPr lang="en-US" dirty="0"/>
              <a:t>Use Flickr: price is right, unlimited storage, easy to organize, social media friendly</a:t>
            </a:r>
          </a:p>
          <a:p>
            <a:endParaRPr lang="en-US" baseline="0" dirty="0"/>
          </a:p>
          <a:p>
            <a:r>
              <a:rPr lang="en-US" baseline="0" dirty="0"/>
              <a:t>Provides resource to support </a:t>
            </a:r>
            <a:r>
              <a:rPr lang="en-US" baseline="0" dirty="0" err="1"/>
              <a:t>comm</a:t>
            </a:r>
            <a:r>
              <a:rPr lang="en-US" baseline="0" dirty="0"/>
              <a:t> efforts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97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Suggesting stories</a:t>
            </a:r>
          </a:p>
          <a:p>
            <a:r>
              <a:rPr lang="en-US" dirty="0"/>
              <a:t>AND</a:t>
            </a:r>
          </a:p>
          <a:p>
            <a:r>
              <a:rPr lang="en-US" dirty="0"/>
              <a:t>Bring</a:t>
            </a:r>
            <a:r>
              <a:rPr lang="en-US" baseline="0" dirty="0"/>
              <a:t> public inside our schools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195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Last year: 380 billion</a:t>
            </a:r>
            <a:r>
              <a:rPr lang="en-US" baseline="0" dirty="0"/>
              <a:t> images uploaded to internet</a:t>
            </a:r>
          </a:p>
          <a:p>
            <a:endParaRPr lang="en-US" baseline="0" dirty="0"/>
          </a:p>
          <a:p>
            <a:r>
              <a:rPr lang="en-US" baseline="0" dirty="0"/>
              <a:t>More than total photos in all previous years</a:t>
            </a:r>
          </a:p>
          <a:p>
            <a:endParaRPr lang="en-US" baseline="0" dirty="0"/>
          </a:p>
          <a:p>
            <a:r>
              <a:rPr lang="en-US" baseline="0" dirty="0"/>
              <a:t>Lots of bad/cat photos to look at </a:t>
            </a:r>
          </a:p>
          <a:p>
            <a:r>
              <a:rPr lang="en-US" baseline="0" dirty="0"/>
              <a:t>AND</a:t>
            </a:r>
          </a:p>
          <a:p>
            <a:r>
              <a:rPr lang="en-US" baseline="0" dirty="0"/>
              <a:t>Lots of competition to get people's attention</a:t>
            </a:r>
          </a:p>
          <a:p>
            <a:endParaRPr lang="en-US" baseline="0" dirty="0"/>
          </a:p>
          <a:p>
            <a:r>
              <a:rPr lang="en-US" baseline="0" dirty="0"/>
              <a:t>Good, compelling images help to do just that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440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term coined </a:t>
            </a:r>
            <a:r>
              <a:rPr lang="en-US" baseline="0" dirty="0"/>
              <a:t>term in 1839.</a:t>
            </a:r>
          </a:p>
          <a:p>
            <a:endParaRPr lang="en-US" baseline="0" dirty="0"/>
          </a:p>
          <a:p>
            <a:r>
              <a:rPr lang="en-US" baseline="0" dirty="0"/>
              <a:t>created combining </a:t>
            </a:r>
            <a:r>
              <a:rPr lang="en-US" baseline="0" dirty="0" err="1"/>
              <a:t>greek</a:t>
            </a:r>
            <a:r>
              <a:rPr lang="en-US" baseline="0" dirty="0"/>
              <a:t> words.</a:t>
            </a:r>
          </a:p>
          <a:p>
            <a:endParaRPr lang="en-US" baseline="0" dirty="0"/>
          </a:p>
          <a:p>
            <a:r>
              <a:rPr lang="en-US" baseline="0" dirty="0"/>
              <a:t>writing has many styles like fiction, nonfiction, poetry or journalism.</a:t>
            </a:r>
          </a:p>
          <a:p>
            <a:endParaRPr lang="en-US" baseline="0" dirty="0"/>
          </a:p>
          <a:p>
            <a:r>
              <a:rPr lang="en-US" baseline="0" dirty="0"/>
              <a:t>same for photography, posed photography, or art photography, or </a:t>
            </a:r>
            <a:r>
              <a:rPr lang="en-US" baseline="0" dirty="0" err="1"/>
              <a:t>landsape</a:t>
            </a:r>
            <a:r>
              <a:rPr lang="en-US" baseline="0" dirty="0"/>
              <a:t> photography, or photojournalism.</a:t>
            </a:r>
          </a:p>
          <a:p>
            <a:endParaRPr lang="en-US" baseline="0" dirty="0"/>
          </a:p>
          <a:p>
            <a:r>
              <a:rPr lang="en-US" baseline="0" dirty="0"/>
              <a:t>photojournalism to help tell a story or to cover an event.</a:t>
            </a:r>
          </a:p>
          <a:p>
            <a:endParaRPr lang="en-US" baseline="0" dirty="0"/>
          </a:p>
          <a:p>
            <a:r>
              <a:rPr lang="en-US" baseline="0" dirty="0"/>
              <a:t>I'm going to talk about some guidelines I use for shooting photojournalism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401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steps I use for finding and taking photos.</a:t>
            </a:r>
          </a:p>
          <a:p>
            <a:endParaRPr lang="en-US" dirty="0"/>
          </a:p>
          <a:p>
            <a:r>
              <a:rPr lang="en-US" dirty="0"/>
              <a:t>simple and intuitive, but when brought</a:t>
            </a:r>
            <a:r>
              <a:rPr lang="en-US" baseline="0" dirty="0"/>
              <a:t> together they elevate image beyond thoughtless snapshot.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123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</a:t>
            </a:r>
            <a:r>
              <a:rPr lang="en-US" baseline="0" dirty="0"/>
              <a:t> the Light.</a:t>
            </a:r>
          </a:p>
          <a:p>
            <a:endParaRPr lang="en-US" baseline="0" dirty="0"/>
          </a:p>
          <a:p>
            <a:r>
              <a:rPr lang="en-US" baseline="0" dirty="0"/>
              <a:t>Raise your hands if you've taken a photo of your lens cap..</a:t>
            </a:r>
          </a:p>
          <a:p>
            <a:endParaRPr lang="en-US" baseline="0" dirty="0"/>
          </a:p>
          <a:p>
            <a:r>
              <a:rPr lang="en-US" baseline="0" dirty="0"/>
              <a:t>no matter how many photos </a:t>
            </a:r>
            <a:r>
              <a:rPr lang="en-US" baseline="0" dirty="0" err="1"/>
              <a:t>i</a:t>
            </a:r>
            <a:r>
              <a:rPr lang="en-US" baseline="0" dirty="0"/>
              <a:t> take..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985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size of light source relative to the subject.</a:t>
            </a:r>
          </a:p>
          <a:p>
            <a:endParaRPr lang="en-US" dirty="0"/>
          </a:p>
          <a:p>
            <a:r>
              <a:rPr lang="en-US" dirty="0"/>
              <a:t>sun huge,</a:t>
            </a:r>
            <a:r>
              <a:rPr lang="en-US" baseline="0" dirty="0"/>
              <a:t> but in the sky it's small.</a:t>
            </a:r>
          </a:p>
          <a:p>
            <a:endParaRPr lang="en-US" baseline="0" dirty="0"/>
          </a:p>
          <a:p>
            <a:r>
              <a:rPr lang="en-US" baseline="0" dirty="0"/>
              <a:t>small light sources create harsh shadows like a mean western movie.</a:t>
            </a:r>
          </a:p>
          <a:p>
            <a:endParaRPr lang="en-US" baseline="0" dirty="0"/>
          </a:p>
          <a:p>
            <a:r>
              <a:rPr lang="en-US" baseline="0" dirty="0"/>
              <a:t>instead we want a diffused light source like through a cloud or window or a from a reflection off of a wall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82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Jump</a:t>
            </a:r>
            <a:r>
              <a:rPr lang="en-US" baseline="0" dirty="0"/>
              <a:t> ahead 100 years</a:t>
            </a:r>
          </a:p>
          <a:p>
            <a:endParaRPr lang="en-US" baseline="0" dirty="0"/>
          </a:p>
          <a:p>
            <a:r>
              <a:rPr lang="en-US" baseline="0" dirty="0"/>
              <a:t>What is new: </a:t>
            </a:r>
          </a:p>
          <a:p>
            <a:r>
              <a:rPr lang="en-US" baseline="0" dirty="0"/>
              <a:t>Photography is omnipresent</a:t>
            </a:r>
          </a:p>
          <a:p>
            <a:r>
              <a:rPr lang="en-US" baseline="0" dirty="0"/>
              <a:t>Photography is immediate</a:t>
            </a:r>
          </a:p>
          <a:p>
            <a:r>
              <a:rPr lang="en-US" baseline="0" dirty="0"/>
              <a:t>Photography easily shared on multiple platforms</a:t>
            </a:r>
          </a:p>
          <a:p>
            <a:endParaRPr lang="en-US" baseline="0" dirty="0"/>
          </a:p>
          <a:p>
            <a:r>
              <a:rPr lang="en-US" baseline="0" dirty="0"/>
              <a:t>This photo illustrates those changes</a:t>
            </a:r>
          </a:p>
          <a:p>
            <a:endParaRPr lang="en-US" baseline="0" dirty="0"/>
          </a:p>
          <a:p>
            <a:r>
              <a:rPr lang="en-US" dirty="0"/>
              <a:t>Photography and education more important than ever</a:t>
            </a:r>
          </a:p>
          <a:p>
            <a:r>
              <a:rPr lang="en-US" dirty="0"/>
              <a:t>What we'd like to cover:</a:t>
            </a:r>
          </a:p>
          <a:p>
            <a:r>
              <a:rPr lang="en-US" dirty="0"/>
              <a:t>Photography</a:t>
            </a:r>
            <a:r>
              <a:rPr lang="en-US" baseline="0" dirty="0"/>
              <a:t> critical to effective communications</a:t>
            </a:r>
          </a:p>
          <a:p>
            <a:r>
              <a:rPr lang="en-US" baseline="0" dirty="0"/>
              <a:t>Our approach at DMPS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144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Photographers love to shoot during the golden hour -- </a:t>
            </a:r>
          </a:p>
          <a:p>
            <a:endParaRPr lang="en-US" baseline="0" dirty="0"/>
          </a:p>
          <a:p>
            <a:r>
              <a:rPr lang="en-US" baseline="0" dirty="0"/>
              <a:t>near sunrise or sunset because the sun is diffused through the atmosphere.</a:t>
            </a:r>
          </a:p>
          <a:p>
            <a:endParaRPr lang="en-US" baseline="0" dirty="0"/>
          </a:p>
          <a:p>
            <a:r>
              <a:rPr lang="en-US" baseline="0" dirty="0"/>
              <a:t>softer light that illuminates the 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135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Step 2 is to find a subject. We usually need a character to tell a story.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835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 lots of characters.</a:t>
            </a:r>
          </a:p>
          <a:p>
            <a:endParaRPr lang="en-US" dirty="0"/>
          </a:p>
          <a:p>
            <a:r>
              <a:rPr lang="en-US" dirty="0"/>
              <a:t>More smiling faces is better than 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0861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we need a setting for our</a:t>
            </a:r>
            <a:r>
              <a:rPr lang="en-US" baseline="0" dirty="0"/>
              <a:t> story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We need a background.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73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background</a:t>
            </a:r>
            <a:r>
              <a:rPr lang="en-US" baseline="0" dirty="0"/>
              <a:t> provides context or a sense of place.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330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now we have a scene with light,</a:t>
            </a:r>
            <a:r>
              <a:rPr lang="en-US" baseline="0" dirty="0"/>
              <a:t> subject, and a background.</a:t>
            </a:r>
          </a:p>
          <a:p>
            <a:endParaRPr lang="en-US" baseline="0" dirty="0"/>
          </a:p>
          <a:p>
            <a:r>
              <a:rPr lang="en-US" baseline="0" dirty="0"/>
              <a:t>Now the work begins where we start to compose and anticipate where a photo might happen.</a:t>
            </a:r>
          </a:p>
          <a:p>
            <a:endParaRPr lang="en-US" baseline="0" dirty="0"/>
          </a:p>
          <a:p>
            <a:r>
              <a:rPr lang="en-US" baseline="0" dirty="0"/>
              <a:t>we want a composition that is easy to read and is balanced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6412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Hurry to a scene with light, subject, &amp; background.</a:t>
            </a:r>
          </a:p>
          <a:p>
            <a:r>
              <a:rPr lang="en-US" baseline="0" dirty="0"/>
              <a:t>And we're starting to compose the image</a:t>
            </a:r>
          </a:p>
          <a:p>
            <a:endParaRPr lang="en-US" baseline="0" dirty="0"/>
          </a:p>
          <a:p>
            <a:r>
              <a:rPr lang="en-US" baseline="0" dirty="0"/>
              <a:t>I want to hold steady so the image isn't blurry.</a:t>
            </a:r>
          </a:p>
          <a:p>
            <a:endParaRPr lang="en-US" baseline="0" dirty="0"/>
          </a:p>
          <a:p>
            <a:r>
              <a:rPr lang="en-US" baseline="0" dirty="0"/>
              <a:t>waiting for...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423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something to happen.</a:t>
            </a:r>
          </a:p>
          <a:p>
            <a:endParaRPr lang="en-US" dirty="0"/>
          </a:p>
          <a:p>
            <a:r>
              <a:rPr lang="en-US" dirty="0"/>
              <a:t>I'm waiting for a moment like</a:t>
            </a:r>
            <a:r>
              <a:rPr lang="en-US" baseline="0" dirty="0"/>
              <a:t> this track star reaching for more distance.</a:t>
            </a:r>
          </a:p>
          <a:p>
            <a:endParaRPr lang="en-US" baseline="0" dirty="0"/>
          </a:p>
          <a:p>
            <a:r>
              <a:rPr lang="en-US" baseline="0" dirty="0"/>
              <a:t>You could call this a dramatic moment or an obvious moment.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81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there are other moments..</a:t>
            </a:r>
          </a:p>
          <a:p>
            <a:endParaRPr lang="en-US" dirty="0"/>
          </a:p>
          <a:p>
            <a:r>
              <a:rPr lang="en-US" dirty="0"/>
              <a:t>quieter</a:t>
            </a:r>
            <a:r>
              <a:rPr lang="en-US" baseline="0" dirty="0"/>
              <a:t> moments that might not be so obvious.</a:t>
            </a:r>
          </a:p>
          <a:p>
            <a:endParaRPr lang="en-US" baseline="0" dirty="0"/>
          </a:p>
          <a:p>
            <a:r>
              <a:rPr lang="en-US" baseline="0" dirty="0"/>
              <a:t>like this student admiring her diploma.</a:t>
            </a:r>
          </a:p>
          <a:p>
            <a:endParaRPr lang="en-US" baseline="0" dirty="0"/>
          </a:p>
          <a:p>
            <a:r>
              <a:rPr lang="en-US" baseline="0" dirty="0"/>
              <a:t>Sometimes these quieter moments might provoke a different feeling or mood.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923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</a:t>
            </a:r>
            <a:r>
              <a:rPr lang="en-US" baseline="0" dirty="0"/>
              <a:t> type of moment is a gesture.</a:t>
            </a:r>
          </a:p>
          <a:p>
            <a:endParaRPr lang="en-US" baseline="0" dirty="0"/>
          </a:p>
          <a:p>
            <a:r>
              <a:rPr lang="en-US" baseline="0" dirty="0"/>
              <a:t>You can think of a band director starting a song.</a:t>
            </a:r>
          </a:p>
          <a:p>
            <a:endParaRPr lang="en-US" baseline="0" dirty="0"/>
          </a:p>
          <a:p>
            <a:r>
              <a:rPr lang="en-US" baseline="0" dirty="0"/>
              <a:t>Or me pointing up to this presentation.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2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talk about some elements</a:t>
            </a:r>
            <a:r>
              <a:rPr lang="en-US" baseline="0" dirty="0"/>
              <a:t> of good photography</a:t>
            </a:r>
            <a:endParaRPr lang="en-US" dirty="0"/>
          </a:p>
          <a:p>
            <a:endParaRPr lang="en-US" dirty="0"/>
          </a:p>
          <a:p>
            <a:r>
              <a:rPr lang="en-US" dirty="0"/>
              <a:t>Education photography can/should</a:t>
            </a:r>
            <a:r>
              <a:rPr lang="en-US" baseline="0" dirty="0"/>
              <a:t> be good photography</a:t>
            </a:r>
          </a:p>
          <a:p>
            <a:endParaRPr lang="en-US" baseline="0" dirty="0"/>
          </a:p>
          <a:p>
            <a:r>
              <a:rPr lang="en-US" baseline="0" dirty="0"/>
              <a:t>We all have interesting material to work with (most good, some bad)</a:t>
            </a:r>
          </a:p>
          <a:p>
            <a:endParaRPr lang="en-US" baseline="0" dirty="0"/>
          </a:p>
          <a:p>
            <a:r>
              <a:rPr lang="en-US" baseline="0" dirty="0"/>
              <a:t>Compelling images around us each and every day</a:t>
            </a:r>
          </a:p>
          <a:p>
            <a:endParaRPr lang="en-US" baseline="0" dirty="0"/>
          </a:p>
          <a:p>
            <a:r>
              <a:rPr lang="en-US" baseline="0" dirty="0"/>
              <a:t>[note about this photo]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297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Real or candid expressions only</a:t>
            </a:r>
            <a:r>
              <a:rPr lang="en-US" baseline="0" dirty="0"/>
              <a:t> last for a moment.</a:t>
            </a:r>
          </a:p>
          <a:p>
            <a:endParaRPr lang="en-US" baseline="0" dirty="0"/>
          </a:p>
          <a:p>
            <a:r>
              <a:rPr lang="en-US" baseline="0" dirty="0"/>
              <a:t>Again shooting photojournalism, I didn't ask this girl to pose with her arm or to smile like this.</a:t>
            </a:r>
          </a:p>
          <a:p>
            <a:endParaRPr lang="en-US" baseline="0" dirty="0"/>
          </a:p>
          <a:p>
            <a:r>
              <a:rPr lang="en-US" baseline="0" dirty="0"/>
              <a:t>If </a:t>
            </a:r>
            <a:r>
              <a:rPr lang="en-US" baseline="0" dirty="0" err="1"/>
              <a:t>i</a:t>
            </a:r>
            <a:r>
              <a:rPr lang="en-US" baseline="0" dirty="0"/>
              <a:t> did, I don't think she would give me the same look.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793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gestures</a:t>
            </a:r>
            <a:r>
              <a:rPr lang="en-US" baseline="0" dirty="0"/>
              <a:t> and expressions are literally what I capture in a 1/500th of a second.</a:t>
            </a:r>
          </a:p>
          <a:p>
            <a:endParaRPr lang="en-US" baseline="0" dirty="0"/>
          </a:p>
          <a:p>
            <a:r>
              <a:rPr lang="en-US" baseline="0" dirty="0"/>
              <a:t>They're also what gives life to the image and make them interesting.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643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photography and video,</a:t>
            </a:r>
            <a:r>
              <a:rPr lang="en-US" baseline="0" dirty="0"/>
              <a:t> easy to be a tech geek.</a:t>
            </a:r>
          </a:p>
          <a:p>
            <a:endParaRPr lang="en-US" baseline="0" dirty="0"/>
          </a:p>
          <a:p>
            <a:r>
              <a:rPr lang="en-US" baseline="0" dirty="0"/>
              <a:t>Cleared out our gear bags and TV car to give a look at what we use.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519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Yes, we</a:t>
            </a:r>
            <a:r>
              <a:rPr lang="en-US" baseline="0" dirty="0"/>
              <a:t> have a TV car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894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Five DSLRs plus compact</a:t>
            </a:r>
          </a:p>
          <a:p>
            <a:endParaRPr lang="en-US" dirty="0"/>
          </a:p>
          <a:p>
            <a:r>
              <a:rPr lang="en-US" dirty="0"/>
              <a:t>Rang</a:t>
            </a:r>
            <a:r>
              <a:rPr lang="en-US" baseline="0" dirty="0"/>
              <a:t>e of telephoto, zoom, prime lens </a:t>
            </a:r>
          </a:p>
          <a:p>
            <a:endParaRPr lang="en-US" baseline="0" dirty="0"/>
          </a:p>
          <a:p>
            <a:r>
              <a:rPr lang="en-US" baseline="0" dirty="0"/>
              <a:t>All the tripods, flashes, etc. we need</a:t>
            </a:r>
          </a:p>
          <a:p>
            <a:endParaRPr lang="en-US" baseline="0" dirty="0"/>
          </a:p>
          <a:p>
            <a:r>
              <a:rPr lang="en-US" baseline="0" dirty="0"/>
              <a:t>Video: switch from JVC to Canon C-line cameras: like the look, lighter, and use a variety of lenses</a:t>
            </a:r>
          </a:p>
          <a:p>
            <a:endParaRPr lang="en-US" baseline="0" dirty="0"/>
          </a:p>
          <a:p>
            <a:r>
              <a:rPr lang="en-US" baseline="0" dirty="0"/>
              <a:t>~$50K worth of gear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441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we carry in our pocket can do</a:t>
            </a:r>
            <a:r>
              <a:rPr lang="en-US" baseline="0" dirty="0"/>
              <a:t> a good job when needed</a:t>
            </a:r>
          </a:p>
          <a:p>
            <a:endParaRPr lang="en-US" baseline="0" dirty="0"/>
          </a:p>
          <a:p>
            <a:r>
              <a:rPr lang="en-US" baseline="0" dirty="0"/>
              <a:t>Don't use zoom ... use your feet</a:t>
            </a:r>
          </a:p>
          <a:p>
            <a:endParaRPr lang="en-US" baseline="0" dirty="0"/>
          </a:p>
          <a:p>
            <a:r>
              <a:rPr lang="en-US" baseline="0" dirty="0"/>
              <a:t>Everything and everywhere is a photo 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388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700</a:t>
            </a:r>
            <a:r>
              <a:rPr lang="en-US" baseline="0" dirty="0"/>
              <a:t> photos - 20 rolls of film - $200 for film + $100 to develop that film.</a:t>
            </a:r>
          </a:p>
          <a:p>
            <a:endParaRPr lang="en-US" baseline="0" dirty="0"/>
          </a:p>
          <a:p>
            <a:r>
              <a:rPr lang="en-US" baseline="0" dirty="0"/>
              <a:t>digital photography allows us to see our exposure and focus right now</a:t>
            </a:r>
          </a:p>
          <a:p>
            <a:endParaRPr lang="en-US" baseline="0" dirty="0"/>
          </a:p>
          <a:p>
            <a:r>
              <a:rPr lang="en-US" baseline="0" dirty="0"/>
              <a:t>It's free to reuse memory cards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413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Magnum Photographer Robert </a:t>
            </a:r>
            <a:r>
              <a:rPr lang="en-US" dirty="0" err="1"/>
              <a:t>Capa</a:t>
            </a:r>
            <a:endParaRPr lang="en-US" dirty="0"/>
          </a:p>
          <a:p>
            <a:endParaRPr lang="en-US" dirty="0"/>
          </a:p>
          <a:p>
            <a:r>
              <a:rPr lang="en-US" dirty="0"/>
              <a:t>Get Closer</a:t>
            </a:r>
          </a:p>
          <a:p>
            <a:endParaRPr lang="en-US" dirty="0"/>
          </a:p>
          <a:p>
            <a:r>
              <a:rPr lang="en-US" dirty="0"/>
              <a:t>Whole point of photography / portrait is</a:t>
            </a:r>
            <a:r>
              <a:rPr lang="en-US" baseline="0" dirty="0"/>
              <a:t> for viewer to connect with a subject.</a:t>
            </a:r>
          </a:p>
          <a:p>
            <a:endParaRPr lang="en-US" baseline="0" dirty="0"/>
          </a:p>
          <a:p>
            <a:r>
              <a:rPr lang="en-US" baseline="0" dirty="0"/>
              <a:t>Personally, I shoot photography -- I want people to think and care about each other.</a:t>
            </a:r>
          </a:p>
          <a:p>
            <a:endParaRPr lang="en-US" baseline="0" dirty="0"/>
          </a:p>
          <a:p>
            <a:r>
              <a:rPr lang="en-US" baseline="0" dirty="0"/>
              <a:t>Wouldn't see this expression from 20 yards away.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48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getting</a:t>
            </a:r>
            <a:r>
              <a:rPr lang="en-US" baseline="0" dirty="0"/>
              <a:t> close simplifies the composition.</a:t>
            </a:r>
          </a:p>
          <a:p>
            <a:br>
              <a:rPr lang="en-US" baseline="0" dirty="0"/>
            </a:br>
            <a:r>
              <a:rPr lang="en-US" baseline="0" dirty="0"/>
              <a:t>Again, a lot of this is intuitive, so I try to remember to just have fun.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955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obvious statement from Nat</a:t>
            </a:r>
            <a:r>
              <a:rPr lang="en-US" baseline="0" dirty="0"/>
              <a:t> Geo Jim Richardson</a:t>
            </a:r>
          </a:p>
          <a:p>
            <a:endParaRPr lang="en-US" baseline="0" dirty="0"/>
          </a:p>
          <a:p>
            <a:r>
              <a:rPr lang="en-US" baseline="0" dirty="0"/>
              <a:t>What is better / important / significant.</a:t>
            </a:r>
          </a:p>
          <a:p>
            <a:endParaRPr lang="en-US" baseline="0" dirty="0"/>
          </a:p>
          <a:p>
            <a:r>
              <a:rPr lang="en-US" baseline="0" dirty="0"/>
              <a:t>---------------</a:t>
            </a:r>
          </a:p>
          <a:p>
            <a:endParaRPr lang="en-US" baseline="0" dirty="0"/>
          </a:p>
          <a:p>
            <a:r>
              <a:rPr lang="en-US" baseline="0" dirty="0"/>
              <a:t>As I mentioned earlier, we are all fortunate in our work to have lots of better stuff happening before our eyes each and every day</a:t>
            </a:r>
          </a:p>
          <a:p>
            <a:endParaRPr lang="en-US" baseline="0" dirty="0"/>
          </a:p>
          <a:p>
            <a:r>
              <a:rPr lang="en-US" baseline="0" dirty="0"/>
              <a:t>Q&amp;A at the end</a:t>
            </a:r>
          </a:p>
          <a:p>
            <a:r>
              <a:rPr lang="en-US" baseline="0" dirty="0"/>
              <a:t>plus a little group photo project</a:t>
            </a:r>
          </a:p>
          <a:p>
            <a:r>
              <a:rPr lang="en-US" baseline="0" dirty="0"/>
              <a:t>turn over to Dave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244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Alec</a:t>
            </a:r>
            <a:r>
              <a:rPr lang="en-US" baseline="0" dirty="0"/>
              <a:t> </a:t>
            </a:r>
            <a:r>
              <a:rPr lang="en-US" baseline="0" dirty="0" err="1"/>
              <a:t>Soth</a:t>
            </a:r>
            <a:r>
              <a:rPr lang="en-US" baseline="0" dirty="0"/>
              <a:t> quote</a:t>
            </a:r>
          </a:p>
          <a:p>
            <a:r>
              <a:rPr lang="en-US" baseline="0" dirty="0"/>
              <a:t>vs</a:t>
            </a:r>
          </a:p>
          <a:p>
            <a:r>
              <a:rPr lang="en-US" baseline="0" dirty="0"/>
              <a:t>picture worth a thousand words</a:t>
            </a:r>
          </a:p>
          <a:p>
            <a:endParaRPr lang="en-US" baseline="0" dirty="0"/>
          </a:p>
          <a:p>
            <a:r>
              <a:rPr lang="en-US" baseline="0" dirty="0"/>
              <a:t>1/500 of a second isn't a story</a:t>
            </a:r>
          </a:p>
          <a:p>
            <a:endParaRPr lang="en-US" baseline="0" dirty="0"/>
          </a:p>
          <a:p>
            <a:r>
              <a:rPr lang="en-US" baseline="0" dirty="0"/>
              <a:t>Words can be what you fill in about a photo</a:t>
            </a:r>
          </a:p>
          <a:p>
            <a:r>
              <a:rPr lang="en-US" baseline="0" dirty="0"/>
              <a:t>OR</a:t>
            </a:r>
          </a:p>
          <a:p>
            <a:r>
              <a:rPr lang="en-US" baseline="0" dirty="0"/>
              <a:t>Entice viewer to dig deeper</a:t>
            </a:r>
          </a:p>
          <a:p>
            <a:endParaRPr lang="en-US" baseline="0" dirty="0"/>
          </a:p>
          <a:p>
            <a:r>
              <a:rPr lang="en-US" baseline="0" dirty="0"/>
              <a:t>OK with former; prefer the latter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79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Straight-forward, good</a:t>
            </a:r>
            <a:r>
              <a:rPr lang="en-US" baseline="0" dirty="0"/>
              <a:t>, honest, compelling photos</a:t>
            </a:r>
          </a:p>
          <a:p>
            <a:endParaRPr lang="en-US" baseline="0" dirty="0"/>
          </a:p>
          <a:p>
            <a:r>
              <a:rPr lang="en-US" baseline="0" dirty="0"/>
              <a:t>Photojournalism/documentary style</a:t>
            </a:r>
          </a:p>
          <a:p>
            <a:endParaRPr lang="en-US" dirty="0"/>
          </a:p>
          <a:p>
            <a:r>
              <a:rPr lang="en-US" dirty="0"/>
              <a:t>Entire </a:t>
            </a:r>
            <a:r>
              <a:rPr lang="en-US" dirty="0" err="1"/>
              <a:t>comm</a:t>
            </a:r>
            <a:r>
              <a:rPr lang="en-US" dirty="0"/>
              <a:t> team contributes to our photo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83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 capture a little bit of everything</a:t>
            </a:r>
          </a:p>
          <a:p>
            <a:r>
              <a:rPr lang="en-US" dirty="0"/>
              <a:t>Many are what you'd</a:t>
            </a:r>
            <a:r>
              <a:rPr lang="en-US" baseline="0" dirty="0"/>
              <a:t> expect:</a:t>
            </a:r>
          </a:p>
          <a:p>
            <a:r>
              <a:rPr lang="en-US" baseline="0" dirty="0"/>
              <a:t>Sports</a:t>
            </a:r>
          </a:p>
          <a:p>
            <a:r>
              <a:rPr lang="en-US" baseline="0" dirty="0"/>
              <a:t>Concerts</a:t>
            </a:r>
          </a:p>
          <a:p>
            <a:r>
              <a:rPr lang="en-US" baseline="0" dirty="0"/>
              <a:t>Plays and musicals</a:t>
            </a:r>
          </a:p>
          <a:p>
            <a:r>
              <a:rPr lang="en-US" baseline="0" dirty="0"/>
              <a:t>Classroom projects</a:t>
            </a:r>
          </a:p>
          <a:p>
            <a:r>
              <a:rPr lang="en-US" baseline="0" dirty="0"/>
              <a:t>New facilities</a:t>
            </a:r>
          </a:p>
          <a:p>
            <a:r>
              <a:rPr lang="en-US" baseline="0" dirty="0"/>
              <a:t>Special guests</a:t>
            </a:r>
          </a:p>
          <a:p>
            <a:r>
              <a:rPr lang="en-US" baseline="0" dirty="0"/>
              <a:t>First/last day of school</a:t>
            </a:r>
          </a:p>
          <a:p>
            <a:r>
              <a:rPr lang="en-US" baseline="0" dirty="0"/>
              <a:t>graduations</a:t>
            </a:r>
          </a:p>
          <a:p>
            <a:r>
              <a:rPr lang="en-US" baseline="0" dirty="0" err="1"/>
              <a:t>etc</a:t>
            </a:r>
            <a:r>
              <a:rPr lang="en-US" baseline="0" dirty="0"/>
              <a:t>, </a:t>
            </a:r>
            <a:r>
              <a:rPr lang="en-US" baseline="0" dirty="0" err="1"/>
              <a:t>etc</a:t>
            </a:r>
            <a:r>
              <a:rPr lang="en-US" baseline="0" dirty="0"/>
              <a:t>, </a:t>
            </a:r>
            <a:r>
              <a:rPr lang="en-US" baseline="0" dirty="0" err="1"/>
              <a:t>etc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Also capture "controversy":</a:t>
            </a:r>
          </a:p>
          <a:p>
            <a:r>
              <a:rPr lang="en-US" baseline="0" dirty="0"/>
              <a:t>BLM </a:t>
            </a:r>
          </a:p>
          <a:p>
            <a:r>
              <a:rPr lang="en-US" baseline="0" dirty="0"/>
              <a:t>Walk-out</a:t>
            </a:r>
          </a:p>
          <a:p>
            <a:r>
              <a:rPr lang="en-US" baseline="0" dirty="0"/>
              <a:t>Westboro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11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web site</a:t>
            </a:r>
          </a:p>
          <a:p>
            <a:endParaRPr lang="en-US" dirty="0"/>
          </a:p>
          <a:p>
            <a:r>
              <a:rPr lang="en-US" dirty="0"/>
              <a:t>Very image driven</a:t>
            </a:r>
          </a:p>
          <a:p>
            <a:endParaRPr lang="en-US" dirty="0"/>
          </a:p>
          <a:p>
            <a:r>
              <a:rPr lang="en-US" dirty="0"/>
              <a:t>Used for blog stories as well</a:t>
            </a:r>
            <a:r>
              <a:rPr lang="en-US" baseline="0" dirty="0"/>
              <a:t> as program content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03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Rare that social media post does not include some sort of image - photo, video, graphic</a:t>
            </a:r>
          </a:p>
          <a:p>
            <a:endParaRPr lang="en-US" dirty="0"/>
          </a:p>
          <a:p>
            <a:r>
              <a:rPr lang="en-US" dirty="0"/>
              <a:t>Instagram</a:t>
            </a:r>
            <a:r>
              <a:rPr lang="en-US" baseline="0" dirty="0"/>
              <a:t> - most engaged social media platform</a:t>
            </a:r>
          </a:p>
          <a:p>
            <a:endParaRPr lang="en-US" baseline="0" dirty="0"/>
          </a:p>
          <a:p>
            <a:r>
              <a:rPr lang="en-US" baseline="0" dirty="0"/>
              <a:t>Note on this photo - most viewed Facebook post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77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Provides original material for:</a:t>
            </a:r>
          </a:p>
          <a:p>
            <a:endParaRPr lang="en-US" dirty="0"/>
          </a:p>
          <a:p>
            <a:r>
              <a:rPr lang="en-US" dirty="0"/>
              <a:t>Newsletter</a:t>
            </a:r>
          </a:p>
          <a:p>
            <a:r>
              <a:rPr lang="en-US" dirty="0"/>
              <a:t>Annual reports and publications</a:t>
            </a:r>
          </a:p>
          <a:p>
            <a:r>
              <a:rPr lang="en-US" dirty="0"/>
              <a:t>Digital billboards</a:t>
            </a:r>
          </a:p>
          <a:p>
            <a:r>
              <a:rPr lang="en-US" dirty="0"/>
              <a:t>Print ads</a:t>
            </a:r>
          </a:p>
          <a:p>
            <a:r>
              <a:rPr lang="en-US" dirty="0"/>
              <a:t>Building signing and decoration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DC448-804A-A64B-B68D-902596F4C7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59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83161-576E-E944-A952-7444BFB95951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8E11-65D8-FB4B-8F7C-97A789930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53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83161-576E-E944-A952-7444BFB95951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8E11-65D8-FB4B-8F7C-97A789930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633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83161-576E-E944-A952-7444BFB95951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8E11-65D8-FB4B-8F7C-97A789930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46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1452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573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83161-576E-E944-A952-7444BFB95951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8E11-65D8-FB4B-8F7C-97A789930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30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83161-576E-E944-A952-7444BFB95951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8E11-65D8-FB4B-8F7C-97A789930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630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83161-576E-E944-A952-7444BFB95951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8E11-65D8-FB4B-8F7C-97A789930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69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83161-576E-E944-A952-7444BFB95951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8E11-65D8-FB4B-8F7C-97A789930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53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83161-576E-E944-A952-7444BFB95951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8E11-65D8-FB4B-8F7C-97A789930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587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83161-576E-E944-A952-7444BFB95951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8E11-65D8-FB4B-8F7C-97A789930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525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83161-576E-E944-A952-7444BFB95951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8E11-65D8-FB4B-8F7C-97A789930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68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83161-576E-E944-A952-7444BFB95951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8E11-65D8-FB4B-8F7C-97A789930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174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83161-576E-E944-A952-7444BFB95951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08E11-65D8-FB4B-8F7C-97A789930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24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PS-Logo-RGB-72dp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17" y="6420174"/>
            <a:ext cx="763916" cy="317789"/>
          </a:xfrm>
          <a:prstGeom prst="rect">
            <a:avLst/>
          </a:prstGeom>
        </p:spPr>
      </p:pic>
      <p:pic>
        <p:nvPicPr>
          <p:cNvPr id="5" name="Picture 4" descr="20160620-Cattell School_15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5287"/>
            <a:ext cx="9144000" cy="6096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901942"/>
            <a:ext cx="4911026" cy="83099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561" y="920532"/>
            <a:ext cx="45741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  <a:latin typeface="Gill Sans MT"/>
                <a:cs typeface="Gill Sans MT"/>
              </a:rPr>
              <a:t>What’s Old is New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9407" y="6382073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dmschools.org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089" y="6382072"/>
            <a:ext cx="132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dmps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03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239168539_78d6656930_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5980"/>
            <a:ext cx="9144000" cy="6096000"/>
          </a:xfrm>
          <a:prstGeom prst="rect">
            <a:avLst/>
          </a:prstGeom>
        </p:spPr>
      </p:pic>
      <p:pic>
        <p:nvPicPr>
          <p:cNvPr id="4" name="Picture 3" descr="DMPS-Logo-RGB-72dpi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17" y="6420174"/>
            <a:ext cx="763916" cy="3177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08634" y="506540"/>
            <a:ext cx="5235367" cy="83099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08634" y="629656"/>
            <a:ext cx="52353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13668"/>
                </a:solidFill>
                <a:latin typeface="Gill Sans MT" pitchFamily="34" charset="0"/>
              </a:rPr>
              <a:t>Content for News Media</a:t>
            </a:r>
            <a:endParaRPr lang="en-US" sz="3600" dirty="0">
              <a:solidFill>
                <a:srgbClr val="013668"/>
              </a:solidFill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407" y="6382073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dmschools.org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089" y="6382072"/>
            <a:ext cx="132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dmps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30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PS-Logo-RGB-72dp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17" y="6420174"/>
            <a:ext cx="763916" cy="3177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9407" y="6382073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dmschools.org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089" y="6382072"/>
            <a:ext cx="132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dmps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" r="18939"/>
          <a:stretch/>
        </p:blipFill>
        <p:spPr>
          <a:xfrm rot="20953664">
            <a:off x="412735" y="499428"/>
            <a:ext cx="4737771" cy="3418055"/>
          </a:xfrm>
          <a:prstGeom prst="rect">
            <a:avLst/>
          </a:prstGeom>
          <a:effectLst>
            <a:outerShdw blurRad="50800" dist="76200" dir="2700000" sx="101000" sy="101000" algn="tl" rotWithShape="0">
              <a:schemeClr val="bg1">
                <a:lumMod val="75000"/>
                <a:alpha val="40000"/>
              </a:scheme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" r="24648"/>
          <a:stretch/>
        </p:blipFill>
        <p:spPr>
          <a:xfrm rot="990932">
            <a:off x="3605742" y="1836536"/>
            <a:ext cx="4949742" cy="3879754"/>
          </a:xfrm>
          <a:prstGeom prst="rect">
            <a:avLst/>
          </a:prstGeom>
          <a:effectLst>
            <a:outerShdw blurRad="50800" dist="76200" dir="2700000" sx="101000" sy="101000" algn="tl" rotWithShape="0">
              <a:schemeClr val="bg1">
                <a:lumMod val="7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413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PS-Logo-RGB-72dp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17" y="6420174"/>
            <a:ext cx="763916" cy="317789"/>
          </a:xfrm>
          <a:prstGeom prst="rect">
            <a:avLst/>
          </a:prstGeom>
        </p:spPr>
      </p:pic>
      <p:pic>
        <p:nvPicPr>
          <p:cNvPr id="3" name="Picture 2" descr="16636502554_123996f300_k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5149"/>
            <a:ext cx="9144000" cy="60945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099623"/>
            <a:ext cx="4370103" cy="83099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" y="5222739"/>
            <a:ext cx="437010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13668"/>
                </a:solidFill>
                <a:latin typeface="Gill Sans MT" pitchFamily="34" charset="0"/>
              </a:rPr>
              <a:t>Sharing</a:t>
            </a:r>
            <a:endParaRPr lang="en-US" sz="3600" dirty="0">
              <a:solidFill>
                <a:srgbClr val="013668"/>
              </a:solidFill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407" y="6382073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dmschools.org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089" y="6382072"/>
            <a:ext cx="132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dmps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5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PS-Logo-RGB-72dp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17" y="6420174"/>
            <a:ext cx="763916" cy="317789"/>
          </a:xfrm>
          <a:prstGeom prst="rect">
            <a:avLst/>
          </a:prstGeom>
        </p:spPr>
      </p:pic>
      <p:pic>
        <p:nvPicPr>
          <p:cNvPr id="3" name="Picture 2" descr="34770246542_05faf5ba37_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9920"/>
            <a:ext cx="9144000" cy="609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57600" y="5190890"/>
            <a:ext cx="5486400" cy="83099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7600" y="5314006"/>
            <a:ext cx="5486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13668"/>
                </a:solidFill>
                <a:latin typeface="Gill Sans MT" pitchFamily="34" charset="0"/>
              </a:rPr>
              <a:t>Building A Photo </a:t>
            </a:r>
            <a:r>
              <a:rPr lang="en-US" sz="3200" dirty="0">
                <a:solidFill>
                  <a:srgbClr val="013668"/>
                </a:solidFill>
                <a:latin typeface="Gill Sans MT" pitchFamily="34" charset="0"/>
              </a:rPr>
              <a:t>Archive</a:t>
            </a:r>
            <a:endParaRPr lang="en-US" sz="3600" dirty="0">
              <a:solidFill>
                <a:srgbClr val="013668"/>
              </a:solidFill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407" y="6382073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dmschools.org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089" y="6382072"/>
            <a:ext cx="132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dmps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42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PS-Logo-RGB-72dp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17" y="6420174"/>
            <a:ext cx="763916" cy="317789"/>
          </a:xfrm>
          <a:prstGeom prst="rect">
            <a:avLst/>
          </a:prstGeom>
        </p:spPr>
      </p:pic>
      <p:pic>
        <p:nvPicPr>
          <p:cNvPr id="3" name="Picture 2" descr="15209152397_96ee596c26_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341"/>
            <a:ext cx="9144000" cy="609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28214" y="467156"/>
            <a:ext cx="4815786" cy="83099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28215" y="590272"/>
            <a:ext cx="481578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13668"/>
                </a:solidFill>
                <a:latin typeface="Gill Sans MT" pitchFamily="34" charset="0"/>
              </a:rPr>
              <a:t>Why </a:t>
            </a:r>
            <a:r>
              <a:rPr lang="en-US" sz="3200">
                <a:solidFill>
                  <a:srgbClr val="013668"/>
                </a:solidFill>
                <a:latin typeface="Gill Sans MT" pitchFamily="34" charset="0"/>
              </a:rPr>
              <a:t>Photos Matter</a:t>
            </a:r>
            <a:endParaRPr lang="en-US" sz="3600" dirty="0">
              <a:solidFill>
                <a:srgbClr val="013668"/>
              </a:solidFill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407" y="6382073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dmschools.org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089" y="6382072"/>
            <a:ext cx="132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dmps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0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PS-Logo-RGB-72dp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17" y="6420174"/>
            <a:ext cx="763916" cy="317789"/>
          </a:xfrm>
          <a:prstGeom prst="rect">
            <a:avLst/>
          </a:prstGeom>
        </p:spPr>
      </p:pic>
      <p:pic>
        <p:nvPicPr>
          <p:cNvPr id="3" name="Picture 2" descr="20170630-Screen Shot 2017-06-30 at 9.37.16 AM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01346"/>
            <a:ext cx="9144000" cy="60969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2506392"/>
            <a:ext cx="6119580" cy="83099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8862" y="2622995"/>
            <a:ext cx="57935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13668"/>
                </a:solidFill>
                <a:latin typeface="Gill Sans MT" pitchFamily="34" charset="0"/>
              </a:rPr>
              <a:t>Why Good Photos Matter More</a:t>
            </a:r>
            <a:endParaRPr lang="en-US" sz="3600" dirty="0">
              <a:solidFill>
                <a:srgbClr val="013668"/>
              </a:solidFill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407" y="6382073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dmschools.org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089" y="6382072"/>
            <a:ext cx="132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dmps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67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PS-Logo-RGB-72dp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17" y="6420174"/>
            <a:ext cx="763916" cy="31778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409291"/>
            <a:ext cx="9144000" cy="3387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PHOTOGRAPHY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=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PHOS + GRAPHE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400" i="1" dirty="0">
                <a:solidFill>
                  <a:schemeClr val="bg1"/>
                </a:solidFill>
              </a:rPr>
              <a:t>or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LIGHT + WRITING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9407" y="6382073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dmschools.org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81089" y="6382072"/>
            <a:ext cx="132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dmps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55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PS-Logo-RGB-72dp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17" y="6420174"/>
            <a:ext cx="763916" cy="31778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653133"/>
            <a:ext cx="9144000" cy="3137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FFFFFF"/>
                </a:solidFill>
              </a:rPr>
              <a:t>LIGHT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SUBJECT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BACKGROUND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FFFFFF"/>
                </a:solidFill>
              </a:rPr>
              <a:t>COMPOSE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MOMENT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9407" y="6382073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dmschools.org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81089" y="6382072"/>
            <a:ext cx="132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dmps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31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PS-Logo-RGB-72dp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17" y="6420174"/>
            <a:ext cx="763916" cy="317789"/>
          </a:xfrm>
          <a:prstGeom prst="rect">
            <a:avLst/>
          </a:prstGeom>
        </p:spPr>
      </p:pic>
      <p:pic>
        <p:nvPicPr>
          <p:cNvPr id="3" name="Picture 2" descr="15758102263_eecc17f3e4_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760"/>
            <a:ext cx="9144000" cy="609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67795" y="5185243"/>
            <a:ext cx="4668306" cy="83099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7795" y="5308359"/>
            <a:ext cx="466830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13668"/>
                </a:solidFill>
                <a:latin typeface="Gill Sans MT" pitchFamily="34" charset="0"/>
              </a:rPr>
              <a:t>#1 - Find the Light</a:t>
            </a:r>
            <a:endParaRPr lang="en-US" sz="3600" dirty="0">
              <a:solidFill>
                <a:srgbClr val="013668"/>
              </a:solidFill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407" y="6382073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dmschools.org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089" y="6382072"/>
            <a:ext cx="132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dmps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48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PS-Logo-RGB-72dp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17" y="6420174"/>
            <a:ext cx="763916" cy="3177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85" y="729182"/>
            <a:ext cx="9150512" cy="55360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41535" y="729182"/>
            <a:ext cx="5194566" cy="83099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41535" y="852298"/>
            <a:ext cx="51945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13668"/>
                </a:solidFill>
                <a:latin typeface="Gill Sans MT" pitchFamily="34" charset="0"/>
              </a:rPr>
              <a:t>Not All Light is Good Light</a:t>
            </a:r>
            <a:endParaRPr lang="en-US" sz="3600" dirty="0">
              <a:solidFill>
                <a:srgbClr val="013668"/>
              </a:solidFill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407" y="6382073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dmschools.org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089" y="6382072"/>
            <a:ext cx="132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dmps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04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PS-Logo-RGB-72dp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17" y="6420174"/>
            <a:ext cx="763916" cy="317789"/>
          </a:xfrm>
          <a:prstGeom prst="rect">
            <a:avLst/>
          </a:prstGeom>
        </p:spPr>
      </p:pic>
      <p:pic>
        <p:nvPicPr>
          <p:cNvPr id="8" name="Picture 7" descr="16520711872_bf6f6f6345_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9920"/>
            <a:ext cx="9144000" cy="6096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669013"/>
            <a:ext cx="7160455" cy="83099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783848"/>
            <a:ext cx="71604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Gill Sans MT"/>
                <a:cs typeface="Gill Sans MT"/>
              </a:rPr>
              <a:t>Photography Matters More Than Ever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9407" y="6382073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dmschools.org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81089" y="6382072"/>
            <a:ext cx="132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dmps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73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PS-Logo-RGB-72dp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17" y="6420174"/>
            <a:ext cx="763916" cy="3177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13061"/>
            <a:ext cx="9149425" cy="60980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75537" y="5185243"/>
            <a:ext cx="5573887" cy="83099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5538" y="5308359"/>
            <a:ext cx="55738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13668"/>
                </a:solidFill>
                <a:latin typeface="Gill Sans MT" pitchFamily="34" charset="0"/>
              </a:rPr>
              <a:t>But Some Light is Golden</a:t>
            </a:r>
            <a:endParaRPr lang="en-US" sz="3600" dirty="0">
              <a:solidFill>
                <a:srgbClr val="013668"/>
              </a:solidFill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407" y="6382073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dmschools.org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089" y="6382072"/>
            <a:ext cx="132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dmps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43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PS-Logo-RGB-72dp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17" y="6420174"/>
            <a:ext cx="763916" cy="317789"/>
          </a:xfrm>
          <a:prstGeom prst="rect">
            <a:avLst/>
          </a:prstGeom>
        </p:spPr>
      </p:pic>
      <p:pic>
        <p:nvPicPr>
          <p:cNvPr id="3" name="Picture 2" descr="25653081795_5213418ab2_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00" y="198076"/>
            <a:ext cx="9151899" cy="61000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52872" y="5185243"/>
            <a:ext cx="4883229" cy="83099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98462" y="5308359"/>
            <a:ext cx="4837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13668"/>
                </a:solidFill>
                <a:latin typeface="Gill Sans MT" pitchFamily="34" charset="0"/>
              </a:rPr>
              <a:t>#2 - Find a Subject</a:t>
            </a:r>
            <a:endParaRPr lang="en-US" sz="3600" dirty="0">
              <a:solidFill>
                <a:srgbClr val="013668"/>
              </a:solidFill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407" y="6382073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dmschools.org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089" y="6382072"/>
            <a:ext cx="132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dmps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32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PS-Logo-RGB-72dp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17" y="6420174"/>
            <a:ext cx="763916" cy="317789"/>
          </a:xfrm>
          <a:prstGeom prst="rect">
            <a:avLst/>
          </a:prstGeom>
        </p:spPr>
      </p:pic>
      <p:pic>
        <p:nvPicPr>
          <p:cNvPr id="3" name="Picture 2" descr="21529141622_90534bbd8b_k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5216"/>
            <a:ext cx="9144000" cy="60945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22464"/>
            <a:ext cx="9136101" cy="70789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" y="286962"/>
            <a:ext cx="91361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Or Find Many Subjects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407" y="6382073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dmschools.org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089" y="6382072"/>
            <a:ext cx="132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dmps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00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PS-Logo-RGB-72dp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17" y="6420174"/>
            <a:ext cx="763916" cy="3177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2809"/>
            <a:ext cx="9157160" cy="61032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02054" y="444245"/>
            <a:ext cx="5241946" cy="83099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02054" y="560781"/>
            <a:ext cx="5241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13668"/>
                </a:solidFill>
                <a:latin typeface="Gill Sans MT" pitchFamily="34" charset="0"/>
              </a:rPr>
              <a:t>#3 - Find a Background</a:t>
            </a:r>
            <a:endParaRPr lang="en-US" sz="3600" dirty="0">
              <a:solidFill>
                <a:srgbClr val="013668"/>
              </a:solidFill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407" y="6382073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dmschools.org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089" y="6382072"/>
            <a:ext cx="132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dmps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10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6677"/>
            <a:ext cx="9144000" cy="60944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79631" y="2841288"/>
            <a:ext cx="5056470" cy="83099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9631" y="2971527"/>
            <a:ext cx="505647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13668"/>
                </a:solidFill>
                <a:latin typeface="Gill Sans MT" pitchFamily="34" charset="0"/>
              </a:rPr>
              <a:t>Provides Context</a:t>
            </a:r>
            <a:endParaRPr lang="en-US" sz="3600" dirty="0">
              <a:solidFill>
                <a:srgbClr val="013668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47147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PS-Logo-RGB-72dp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17" y="6420174"/>
            <a:ext cx="763916" cy="3177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09048"/>
            <a:ext cx="9144001" cy="60944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64410" y="5185243"/>
            <a:ext cx="5379590" cy="83099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64410" y="5308769"/>
            <a:ext cx="537959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13668"/>
                </a:solidFill>
                <a:latin typeface="Gill Sans MT" pitchFamily="34" charset="0"/>
              </a:rPr>
              <a:t>#4 - Compose</a:t>
            </a:r>
            <a:endParaRPr lang="en-US" sz="3600" dirty="0">
              <a:solidFill>
                <a:srgbClr val="013668"/>
              </a:solidFill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407" y="6382073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dmschools.org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089" y="6382072"/>
            <a:ext cx="132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dmps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45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PS-Logo-RGB-72dp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17" y="6420174"/>
            <a:ext cx="763916" cy="3177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3776"/>
            <a:ext cx="9166462" cy="61094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87591" y="535215"/>
            <a:ext cx="6478871" cy="83099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87590" y="658331"/>
            <a:ext cx="645640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13668"/>
                </a:solidFill>
                <a:latin typeface="Gill Sans MT" pitchFamily="34" charset="0"/>
              </a:rPr>
              <a:t>Hurry Up &amp; Wait </a:t>
            </a:r>
            <a:r>
              <a:rPr lang="mr-IN" sz="3200" dirty="0">
                <a:solidFill>
                  <a:srgbClr val="013668"/>
                </a:solidFill>
                <a:latin typeface="Gill Sans MT" pitchFamily="34" charset="0"/>
              </a:rPr>
              <a:t>–</a:t>
            </a:r>
            <a:r>
              <a:rPr lang="en-US" sz="3200" dirty="0">
                <a:solidFill>
                  <a:srgbClr val="013668"/>
                </a:solidFill>
                <a:latin typeface="Gill Sans MT" pitchFamily="34" charset="0"/>
              </a:rPr>
              <a:t> Hold Steady</a:t>
            </a:r>
            <a:endParaRPr lang="en-US" sz="3600" dirty="0">
              <a:solidFill>
                <a:srgbClr val="013668"/>
              </a:solidFill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407" y="6382073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dmschools.org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089" y="6382072"/>
            <a:ext cx="132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dmps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40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PS-Logo-RGB-72dp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17" y="6420174"/>
            <a:ext cx="763916" cy="317789"/>
          </a:xfrm>
          <a:prstGeom prst="rect">
            <a:avLst/>
          </a:prstGeom>
        </p:spPr>
      </p:pic>
      <p:pic>
        <p:nvPicPr>
          <p:cNvPr id="3" name="Picture 2" descr="33921645914_5ccff2fc3f_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00" y="204654"/>
            <a:ext cx="9151899" cy="61012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47846" y="5185243"/>
            <a:ext cx="4388255" cy="83099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47845" y="5308359"/>
            <a:ext cx="43882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13668"/>
                </a:solidFill>
                <a:latin typeface="Gill Sans MT" pitchFamily="34" charset="0"/>
              </a:rPr>
              <a:t>#5 – The Moment</a:t>
            </a:r>
            <a:endParaRPr lang="en-US" sz="3600" dirty="0">
              <a:solidFill>
                <a:srgbClr val="013668"/>
              </a:solidFill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407" y="6382073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dmschools.org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089" y="6382072"/>
            <a:ext cx="132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dmps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8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PS-Logo-RGB-72dp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17" y="6420174"/>
            <a:ext cx="763916" cy="3177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5260"/>
            <a:ext cx="9144000" cy="60944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60872" y="5185243"/>
            <a:ext cx="4375229" cy="83099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60872" y="5308359"/>
            <a:ext cx="4367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13668"/>
                </a:solidFill>
                <a:latin typeface="Gill Sans MT" pitchFamily="34" charset="0"/>
              </a:rPr>
              <a:t>Quiet Moments</a:t>
            </a:r>
            <a:endParaRPr lang="en-US" sz="3600" dirty="0">
              <a:solidFill>
                <a:srgbClr val="013668"/>
              </a:solidFill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407" y="6382073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dmschools.org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089" y="6382072"/>
            <a:ext cx="132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dmps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41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PS-Logo-RGB-72dp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17" y="6420174"/>
            <a:ext cx="763916" cy="317789"/>
          </a:xfrm>
          <a:prstGeom prst="rect">
            <a:avLst/>
          </a:prstGeom>
        </p:spPr>
      </p:pic>
      <p:pic>
        <p:nvPicPr>
          <p:cNvPr id="3" name="Picture 2" descr="34647887100_6d8249a5fd_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02" y="198073"/>
            <a:ext cx="9151901" cy="61012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94102" y="574852"/>
            <a:ext cx="3241998" cy="83099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94102" y="697968"/>
            <a:ext cx="324199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13668"/>
                </a:solidFill>
                <a:latin typeface="Gill Sans MT" pitchFamily="34" charset="0"/>
              </a:rPr>
              <a:t>Gestures</a:t>
            </a:r>
            <a:endParaRPr lang="en-US" sz="3600" dirty="0">
              <a:solidFill>
                <a:srgbClr val="013668"/>
              </a:solidFill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407" y="6382073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dmschools.org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089" y="6382072"/>
            <a:ext cx="132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dmps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99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PS-Logo-RGB-72dp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17" y="6420174"/>
            <a:ext cx="763916" cy="317789"/>
          </a:xfrm>
          <a:prstGeom prst="rect">
            <a:avLst/>
          </a:prstGeom>
        </p:spPr>
      </p:pic>
      <p:pic>
        <p:nvPicPr>
          <p:cNvPr id="3" name="Picture 2" descr="32413317930_ff17a68047_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00" y="198073"/>
            <a:ext cx="9151900" cy="61012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37393"/>
            <a:ext cx="9136101" cy="70789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" y="543456"/>
            <a:ext cx="9136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Education Photography Should Be Good Photography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407" y="6382073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dmschools.org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089" y="6382072"/>
            <a:ext cx="132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dmps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53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PS-Logo-RGB-72dp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17" y="6420174"/>
            <a:ext cx="763916" cy="3177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7725"/>
            <a:ext cx="9144000" cy="60944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98" y="4892855"/>
            <a:ext cx="3769537" cy="83099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698" y="5015971"/>
            <a:ext cx="37695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13668"/>
                </a:solidFill>
                <a:latin typeface="Gill Sans MT" pitchFamily="34" charset="0"/>
              </a:rPr>
              <a:t>Natural Expressions</a:t>
            </a:r>
            <a:endParaRPr lang="en-US" sz="3600" dirty="0">
              <a:solidFill>
                <a:srgbClr val="013668"/>
              </a:solidFill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407" y="6382073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dmschools.org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089" y="6382072"/>
            <a:ext cx="132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dmps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35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PS-Logo-RGB-72dp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17" y="6420174"/>
            <a:ext cx="763916" cy="3177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859"/>
            <a:ext cx="9144000" cy="60944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185243"/>
            <a:ext cx="9144000" cy="83099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308359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13668"/>
                </a:solidFill>
                <a:latin typeface="Gill Sans MT" pitchFamily="34" charset="0"/>
              </a:rPr>
              <a:t>The Moment is the Essence and Life of a Photo</a:t>
            </a:r>
            <a:endParaRPr lang="en-US" sz="3600" dirty="0">
              <a:solidFill>
                <a:srgbClr val="013668"/>
              </a:solidFill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407" y="6382073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dmschools.org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089" y="6382072"/>
            <a:ext cx="132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dmps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45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PS-Logo-RGB-72dp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17" y="6420174"/>
            <a:ext cx="763916" cy="317789"/>
          </a:xfrm>
          <a:prstGeom prst="rect">
            <a:avLst/>
          </a:prstGeom>
        </p:spPr>
      </p:pic>
      <p:pic>
        <p:nvPicPr>
          <p:cNvPr id="3" name="Picture 2" descr="_73A9454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5149"/>
            <a:ext cx="9144000" cy="60944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56667" y="5133139"/>
            <a:ext cx="4479434" cy="83099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56667" y="5256255"/>
            <a:ext cx="44794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13668"/>
                </a:solidFill>
                <a:latin typeface="Gill Sans MT" pitchFamily="34" charset="0"/>
              </a:rPr>
              <a:t>What’s In Your Bag?</a:t>
            </a:r>
            <a:endParaRPr lang="en-US" sz="3600" dirty="0">
              <a:solidFill>
                <a:srgbClr val="013668"/>
              </a:solidFill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407" y="6382073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dmschools.org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089" y="6382072"/>
            <a:ext cx="132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dmps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81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2184"/>
            <a:ext cx="9144000" cy="6095372"/>
          </a:xfrm>
          <a:prstGeom prst="rect">
            <a:avLst/>
          </a:prstGeom>
        </p:spPr>
      </p:pic>
      <p:pic>
        <p:nvPicPr>
          <p:cNvPr id="4" name="Picture 3" descr="DMPS-Logo-RGB-72dpi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17" y="6420174"/>
            <a:ext cx="763916" cy="3177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33003"/>
            <a:ext cx="4479434" cy="83099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6119"/>
            <a:ext cx="44794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13668"/>
                </a:solidFill>
                <a:latin typeface="Gill Sans MT" pitchFamily="34" charset="0"/>
              </a:rPr>
              <a:t>Yes, We Have a TV Car</a:t>
            </a:r>
            <a:endParaRPr lang="en-US" sz="3600" dirty="0">
              <a:solidFill>
                <a:srgbClr val="013668"/>
              </a:solidFill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407" y="6382073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dmschools.org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089" y="6382072"/>
            <a:ext cx="132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dmps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46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PS-Logo-RGB-72dp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17" y="6420174"/>
            <a:ext cx="763916" cy="317789"/>
          </a:xfrm>
          <a:prstGeom prst="rect">
            <a:avLst/>
          </a:prstGeom>
        </p:spPr>
      </p:pic>
      <p:pic>
        <p:nvPicPr>
          <p:cNvPr id="3" name="Picture 2" descr="_73A9454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5149"/>
            <a:ext cx="9144000" cy="60944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56667" y="5133139"/>
            <a:ext cx="4479434" cy="83099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56667" y="5256255"/>
            <a:ext cx="44794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13668"/>
                </a:solidFill>
                <a:latin typeface="Gill Sans MT" pitchFamily="34" charset="0"/>
              </a:rPr>
              <a:t>What’s In Your Bag?</a:t>
            </a:r>
            <a:endParaRPr lang="en-US" sz="3600" dirty="0">
              <a:solidFill>
                <a:srgbClr val="013668"/>
              </a:solidFill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407" y="6382073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dmschools.org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089" y="6382072"/>
            <a:ext cx="132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dmps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PS-Logo-RGB-72dp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17" y="6420174"/>
            <a:ext cx="763916" cy="317789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1732410" y="2273741"/>
            <a:ext cx="5685692" cy="27158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1"/>
              </a:buClr>
            </a:pPr>
            <a:r>
              <a:rPr lang="en-US" sz="3000" dirty="0">
                <a:latin typeface="Gill Sans MT"/>
                <a:cs typeface="Gill Sans MT"/>
              </a:rPr>
              <a:t>The camera in today’s iPhone 7 has three-times the megapixels as Canon’s first professional digital camera introduced in 2001 … which sold for $4,999</a:t>
            </a:r>
          </a:p>
          <a:p>
            <a:pPr marL="4572">
              <a:lnSpc>
                <a:spcPct val="110000"/>
              </a:lnSpc>
              <a:spcBef>
                <a:spcPts val="500"/>
              </a:spcBef>
              <a:spcAft>
                <a:spcPts val="1000"/>
              </a:spcAft>
              <a:buClr>
                <a:schemeClr val="tx1"/>
              </a:buClr>
            </a:pPr>
            <a:endParaRPr lang="en-US" sz="3000" dirty="0">
              <a:latin typeface="Gill Sans MT"/>
              <a:cs typeface="Gill Sans M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74638"/>
            <a:ext cx="9144000" cy="104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Gill Sans MT"/>
                <a:cs typeface="Gill Sans MT"/>
              </a:rPr>
              <a:t>And What’s In Your Pocket?</a:t>
            </a:r>
            <a:endParaRPr lang="en-US" b="1" dirty="0">
              <a:solidFill>
                <a:schemeClr val="bg1"/>
              </a:solidFill>
              <a:latin typeface="Gill Sans MT"/>
              <a:cs typeface="Gill Sans MT"/>
            </a:endParaRPr>
          </a:p>
        </p:txBody>
      </p:sp>
      <p:pic>
        <p:nvPicPr>
          <p:cNvPr id="6" name="Picture 5" descr="600px-Canon_EOS-1D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2230" y="3465634"/>
            <a:ext cx="1682750" cy="1524000"/>
          </a:xfrm>
          <a:prstGeom prst="rect">
            <a:avLst/>
          </a:prstGeom>
        </p:spPr>
      </p:pic>
      <p:pic>
        <p:nvPicPr>
          <p:cNvPr id="7" name="Picture 6" descr="iphone6-select-2014_GEO_US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196" y="2273741"/>
            <a:ext cx="1238335" cy="15001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9407" y="6382073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dmschools.org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81089" y="6382072"/>
            <a:ext cx="132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dmps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00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PS-Logo-RGB-72dp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17" y="6420174"/>
            <a:ext cx="763916" cy="3177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996777"/>
            <a:ext cx="91361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Gill Sans MT" pitchFamily="34" charset="0"/>
              </a:rPr>
              <a:t>Digital Photos are Free</a:t>
            </a:r>
            <a:endParaRPr lang="en-US" sz="3600" dirty="0">
              <a:solidFill>
                <a:srgbClr val="FFFFFF"/>
              </a:solidFill>
              <a:latin typeface="Gill Sans M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190" y="1198284"/>
            <a:ext cx="2273300" cy="15151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190" y="2992013"/>
            <a:ext cx="2273300" cy="1515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130" y="3011974"/>
            <a:ext cx="2273300" cy="15151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670" y="3011974"/>
            <a:ext cx="2273300" cy="15151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670" y="1198284"/>
            <a:ext cx="2273300" cy="15151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131" y="1198282"/>
            <a:ext cx="2273300" cy="15151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9407" y="6382073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dmschools.org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81089" y="6382072"/>
            <a:ext cx="132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dmps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0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PS-Logo-RGB-72dp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17" y="6420174"/>
            <a:ext cx="763916" cy="317789"/>
          </a:xfrm>
          <a:prstGeom prst="rect">
            <a:avLst/>
          </a:prstGeom>
        </p:spPr>
      </p:pic>
      <p:pic>
        <p:nvPicPr>
          <p:cNvPr id="3" name="Picture 2" descr="34102540193_4f636d4fac_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00" y="204654"/>
            <a:ext cx="9151899" cy="61012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78000" y="4751601"/>
            <a:ext cx="7358102" cy="117345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8718" y="4776197"/>
            <a:ext cx="72473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13668"/>
                </a:solidFill>
                <a:latin typeface="Gill Sans MT" pitchFamily="34" charset="0"/>
              </a:rPr>
              <a:t>“If your pictures aren’t good enough, </a:t>
            </a:r>
          </a:p>
          <a:p>
            <a:r>
              <a:rPr lang="en-US" sz="3200" dirty="0">
                <a:solidFill>
                  <a:srgbClr val="013668"/>
                </a:solidFill>
                <a:latin typeface="Gill Sans MT" pitchFamily="34" charset="0"/>
              </a:rPr>
              <a:t>you’re not close enough.” 	</a:t>
            </a:r>
            <a:r>
              <a:rPr lang="en-US" sz="2800" dirty="0">
                <a:solidFill>
                  <a:srgbClr val="013668"/>
                </a:solidFill>
                <a:latin typeface="Gill Sans MT" pitchFamily="34" charset="0"/>
              </a:rPr>
              <a:t>– </a:t>
            </a:r>
            <a:r>
              <a:rPr lang="en-US" sz="2800" i="1" dirty="0">
                <a:solidFill>
                  <a:srgbClr val="013668"/>
                </a:solidFill>
                <a:latin typeface="Gill Sans MT" pitchFamily="34" charset="0"/>
              </a:rPr>
              <a:t>Robert </a:t>
            </a:r>
            <a:r>
              <a:rPr lang="en-US" sz="2800" i="1" dirty="0" err="1">
                <a:solidFill>
                  <a:srgbClr val="013668"/>
                </a:solidFill>
                <a:latin typeface="Gill Sans MT" pitchFamily="34" charset="0"/>
              </a:rPr>
              <a:t>Capa</a:t>
            </a:r>
            <a:endParaRPr lang="en-US" sz="3600" i="1" dirty="0">
              <a:solidFill>
                <a:srgbClr val="013668"/>
              </a:solidFill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407" y="6382073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dmschools.org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089" y="6382072"/>
            <a:ext cx="132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dmps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02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PS-Logo-RGB-72dp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17" y="6420174"/>
            <a:ext cx="763916" cy="3177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2290"/>
            <a:ext cx="9144000" cy="60944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17590" y="5185243"/>
            <a:ext cx="4518511" cy="83099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17590" y="5308359"/>
            <a:ext cx="451851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13668"/>
                </a:solidFill>
                <a:latin typeface="Gill Sans MT" pitchFamily="34" charset="0"/>
              </a:rPr>
              <a:t>Get Close &amp; Have Fun</a:t>
            </a:r>
            <a:endParaRPr lang="en-US" sz="3600" dirty="0">
              <a:solidFill>
                <a:srgbClr val="013668"/>
              </a:solidFill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407" y="6382073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dmschools.org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089" y="6382072"/>
            <a:ext cx="132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dmps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18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PS-Logo-RGB-72dp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17" y="6420174"/>
            <a:ext cx="763916" cy="317789"/>
          </a:xfrm>
          <a:prstGeom prst="rect">
            <a:avLst/>
          </a:prstGeom>
        </p:spPr>
      </p:pic>
      <p:pic>
        <p:nvPicPr>
          <p:cNvPr id="3" name="Picture 2" descr="13896715063_bceb8c95c4_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9493"/>
            <a:ext cx="9144000" cy="609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0822" y="190289"/>
            <a:ext cx="9166462" cy="107317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5794" y="242393"/>
            <a:ext cx="77176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13668"/>
                </a:solidFill>
                <a:latin typeface="Gill Sans MT" pitchFamily="34" charset="0"/>
              </a:rPr>
              <a:t>“If you want to be a better photographer, </a:t>
            </a:r>
          </a:p>
          <a:p>
            <a:r>
              <a:rPr lang="en-US" sz="2800" dirty="0">
                <a:solidFill>
                  <a:srgbClr val="013668"/>
                </a:solidFill>
                <a:latin typeface="Gill Sans MT" pitchFamily="34" charset="0"/>
              </a:rPr>
              <a:t>stand in front of better stuff.”			</a:t>
            </a:r>
            <a:r>
              <a:rPr lang="en-US" sz="2400" dirty="0">
                <a:solidFill>
                  <a:srgbClr val="013668"/>
                </a:solidFill>
                <a:latin typeface="Gill Sans MT" pitchFamily="34" charset="0"/>
              </a:rPr>
              <a:t>- </a:t>
            </a:r>
            <a:r>
              <a:rPr lang="en-US" sz="2400" i="1" dirty="0">
                <a:solidFill>
                  <a:srgbClr val="013668"/>
                </a:solidFill>
                <a:latin typeface="Gill Sans MT" pitchFamily="34" charset="0"/>
              </a:rPr>
              <a:t>Jim Richardson</a:t>
            </a:r>
            <a:endParaRPr lang="en-US" sz="2800" i="1" dirty="0">
              <a:solidFill>
                <a:srgbClr val="013668"/>
              </a:solidFill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407" y="6382073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dmschools.org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089" y="6382072"/>
            <a:ext cx="132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dmps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7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PS-Logo-RGB-72dp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17" y="6420174"/>
            <a:ext cx="763916" cy="317789"/>
          </a:xfrm>
          <a:prstGeom prst="rect">
            <a:avLst/>
          </a:prstGeom>
        </p:spPr>
      </p:pic>
      <p:pic>
        <p:nvPicPr>
          <p:cNvPr id="3" name="Picture 2" descr="33240194431_01489690db_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340"/>
            <a:ext cx="9144000" cy="60953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034796"/>
            <a:ext cx="9144000" cy="89079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5446" y="5041108"/>
            <a:ext cx="8219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Gill Sans MT"/>
                <a:cs typeface="Gill Sans MT"/>
              </a:rPr>
              <a:t>“So what are photographs good at?  While they can’t tell stories, they are brilliant at suggesting stories.”</a:t>
            </a:r>
            <a:r>
              <a:rPr lang="en-US" dirty="0">
                <a:solidFill>
                  <a:schemeClr val="tx2"/>
                </a:solidFill>
                <a:latin typeface="Gill Sans MT"/>
                <a:cs typeface="Gill Sans MT"/>
              </a:rPr>
              <a:t>		</a:t>
            </a:r>
            <a:r>
              <a:rPr lang="en-US" sz="2400" dirty="0">
                <a:solidFill>
                  <a:schemeClr val="tx2"/>
                </a:solidFill>
                <a:latin typeface="Gill Sans MT"/>
                <a:cs typeface="Gill Sans MT"/>
              </a:rPr>
              <a:t>- </a:t>
            </a:r>
            <a:r>
              <a:rPr lang="en-US" sz="2400" i="1" dirty="0">
                <a:solidFill>
                  <a:schemeClr val="tx2"/>
                </a:solidFill>
                <a:latin typeface="Gill Sans MT"/>
                <a:cs typeface="Gill Sans MT"/>
              </a:rPr>
              <a:t>Alec </a:t>
            </a:r>
            <a:r>
              <a:rPr lang="en-US" sz="2400" i="1" dirty="0" err="1">
                <a:solidFill>
                  <a:schemeClr val="tx2"/>
                </a:solidFill>
                <a:latin typeface="Gill Sans MT"/>
                <a:cs typeface="Gill Sans MT"/>
              </a:rPr>
              <a:t>Soth</a:t>
            </a:r>
            <a:endParaRPr lang="en-US" sz="2400" i="1" dirty="0">
              <a:solidFill>
                <a:schemeClr val="tx2"/>
              </a:solidFill>
              <a:latin typeface="Gill Sans MT"/>
              <a:cs typeface="Gill Sans M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407" y="6382073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dmschools.org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089" y="6382072"/>
            <a:ext cx="132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dmps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38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PS-Logo-RGB-72dp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17" y="6420174"/>
            <a:ext cx="763916" cy="317789"/>
          </a:xfrm>
          <a:prstGeom prst="rect">
            <a:avLst/>
          </a:prstGeom>
        </p:spPr>
      </p:pic>
      <p:pic>
        <p:nvPicPr>
          <p:cNvPr id="3" name="Picture 2" descr="34596700206_30e17111cc_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340"/>
            <a:ext cx="9144000" cy="60954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20050" y="5152010"/>
            <a:ext cx="6323949" cy="83099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6768" y="5275746"/>
            <a:ext cx="646723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13668"/>
                </a:solidFill>
                <a:latin typeface="Gill Sans MT" pitchFamily="34" charset="0"/>
              </a:rPr>
              <a:t>Our Approach to Photography</a:t>
            </a:r>
            <a:endParaRPr lang="en-US" sz="3600" dirty="0">
              <a:solidFill>
                <a:srgbClr val="013668"/>
              </a:solidFill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407" y="6382073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dmschools.org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089" y="6382072"/>
            <a:ext cx="132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dmps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41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PS-Logo-RGB-72dp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17" y="6420174"/>
            <a:ext cx="763916" cy="317789"/>
          </a:xfrm>
          <a:prstGeom prst="rect">
            <a:avLst/>
          </a:prstGeom>
        </p:spPr>
      </p:pic>
      <p:pic>
        <p:nvPicPr>
          <p:cNvPr id="3" name="Picture 2" descr="16349620036_48aa7eaa5b_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97220"/>
            <a:ext cx="9144000" cy="60967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81769" y="1459355"/>
            <a:ext cx="4362231" cy="83099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1770" y="1582488"/>
            <a:ext cx="436223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13668"/>
                </a:solidFill>
                <a:latin typeface="Gill Sans MT" pitchFamily="34" charset="0"/>
              </a:rPr>
              <a:t>How We Use Photos</a:t>
            </a:r>
            <a:endParaRPr lang="en-US" sz="3600" dirty="0">
              <a:solidFill>
                <a:srgbClr val="013668"/>
              </a:solidFill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407" y="6382073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dmschools.org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089" y="6382072"/>
            <a:ext cx="132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dmps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51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PS-Logo-RGB-72dp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17" y="6420174"/>
            <a:ext cx="763916" cy="317789"/>
          </a:xfrm>
          <a:prstGeom prst="rect">
            <a:avLst/>
          </a:prstGeom>
        </p:spPr>
      </p:pic>
      <p:pic>
        <p:nvPicPr>
          <p:cNvPr id="3" name="Picture 2" descr="6239349174_ebb119280d_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340"/>
            <a:ext cx="9144000" cy="609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829809"/>
            <a:ext cx="4637128" cy="83099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952925"/>
            <a:ext cx="46371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13668"/>
                </a:solidFill>
                <a:latin typeface="Gill Sans MT" pitchFamily="34" charset="0"/>
              </a:rPr>
              <a:t>Updates for Web Site</a:t>
            </a:r>
            <a:endParaRPr lang="en-US" sz="3600" dirty="0">
              <a:solidFill>
                <a:srgbClr val="013668"/>
              </a:solidFill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407" y="6382073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dmschools.org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089" y="6382072"/>
            <a:ext cx="132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dmps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91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8122"/>
            <a:ext cx="9144000" cy="6096000"/>
          </a:xfrm>
          <a:prstGeom prst="rect">
            <a:avLst/>
          </a:prstGeom>
        </p:spPr>
      </p:pic>
      <p:pic>
        <p:nvPicPr>
          <p:cNvPr id="4" name="Picture 3" descr="DMPS-Logo-RGB-72dpi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17" y="6420174"/>
            <a:ext cx="763916" cy="3177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12029"/>
            <a:ext cx="4370103" cy="83099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735145"/>
            <a:ext cx="437010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13668"/>
                </a:solidFill>
                <a:latin typeface="Gill Sans MT" pitchFamily="34" charset="0"/>
              </a:rPr>
              <a:t>Share on Social Media</a:t>
            </a:r>
            <a:endParaRPr lang="en-US" sz="3600" dirty="0">
              <a:solidFill>
                <a:srgbClr val="013668"/>
              </a:solidFill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407" y="6382073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dmschools.org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089" y="6382072"/>
            <a:ext cx="132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dmps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66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PS-Logo-RGB-72dp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17" y="6420174"/>
            <a:ext cx="763916" cy="317789"/>
          </a:xfrm>
          <a:prstGeom prst="rect">
            <a:avLst/>
          </a:prstGeom>
        </p:spPr>
      </p:pic>
      <p:pic>
        <p:nvPicPr>
          <p:cNvPr id="3" name="Picture 2" descr="16520194342_933719a13c_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800"/>
            <a:ext cx="9144000" cy="60967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08634" y="657880"/>
            <a:ext cx="5235367" cy="83099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08634" y="780996"/>
            <a:ext cx="52353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13668"/>
                </a:solidFill>
                <a:latin typeface="Gill Sans MT" pitchFamily="34" charset="0"/>
              </a:rPr>
              <a:t>Content for Marketing</a:t>
            </a:r>
            <a:endParaRPr lang="en-US" sz="3600" dirty="0">
              <a:solidFill>
                <a:srgbClr val="013668"/>
              </a:solidFill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407" y="6382073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dmschools.org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089" y="6382072"/>
            <a:ext cx="132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dmps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57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1771</Words>
  <Application>Microsoft Office PowerPoint</Application>
  <PresentationFormat>On-screen Show (4:3)</PresentationFormat>
  <Paragraphs>389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Gill Sans</vt:lpstr>
      <vt:lpstr>Gill Sans MT</vt:lpstr>
      <vt:lpstr>Mangal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Des Moines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 Roeder</dc:creator>
  <cp:lastModifiedBy>Tonya Harris</cp:lastModifiedBy>
  <cp:revision>34</cp:revision>
  <cp:lastPrinted>2017-07-06T19:26:38Z</cp:lastPrinted>
  <dcterms:created xsi:type="dcterms:W3CDTF">2017-06-30T18:55:52Z</dcterms:created>
  <dcterms:modified xsi:type="dcterms:W3CDTF">2017-07-19T19:11:03Z</dcterms:modified>
</cp:coreProperties>
</file>